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1" r:id="rId7"/>
    <p:sldId id="288" r:id="rId8"/>
    <p:sldId id="268" r:id="rId9"/>
    <p:sldId id="274" r:id="rId10"/>
    <p:sldId id="276" r:id="rId11"/>
    <p:sldId id="277" r:id="rId12"/>
    <p:sldId id="280" r:id="rId13"/>
    <p:sldId id="271" r:id="rId14"/>
    <p:sldId id="287" r:id="rId15"/>
    <p:sldId id="279" r:id="rId16"/>
    <p:sldId id="286" r:id="rId17"/>
    <p:sldId id="275" r:id="rId18"/>
    <p:sldId id="260" r:id="rId19"/>
    <p:sldId id="263" r:id="rId20"/>
    <p:sldId id="264" r:id="rId21"/>
    <p:sldId id="265" r:id="rId22"/>
    <p:sldId id="266" r:id="rId23"/>
    <p:sldId id="285" r:id="rId24"/>
    <p:sldId id="281" r:id="rId25"/>
    <p:sldId id="282" r:id="rId26"/>
    <p:sldId id="283" r:id="rId27"/>
    <p:sldId id="284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65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20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503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71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69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68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82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6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62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88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785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608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66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E3E39-DE27-7B4B-A589-5731FC732B0F}" type="datetimeFigureOut">
              <a:rPr lang="en-US" smtClean="0"/>
              <a:t>9/8/14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63AD5-00E0-4542-922F-BB0E8D0A2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97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github.com/rajarshi/ctpa-fingerprints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alkescientific.com/writings/NBN/fingerprints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hyperlink" Target="https://github.com/cdk/cdk/blob/master/descriptor/fingerprint/src/main/resources/org/openscience/cdk/fingerprint/data/maccs.txt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://dx.doi.org/10.1007/s10822-008-9192-9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cran.r-project.org/web/packages/dendextend/index.html" TargetMode="External"/><Relationship Id="rId4" Type="http://schemas.openxmlformats.org/officeDocument/2006/relationships/hyperlink" Target="http://cran.r-project.org/web/packages/clValid/index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Cophenetic_correlation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Relationship Id="rId3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fingerprint/index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ran.r-project.org/web/packages/rcdk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Fingerprinting Chemical Structures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Rajarshi Guha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675" y="4541053"/>
            <a:ext cx="2316952" cy="23169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85" y="4850437"/>
            <a:ext cx="3352800" cy="194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63290" y="4553767"/>
            <a:ext cx="4417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github.com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rajarshi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ctpa</a:t>
            </a:r>
            <a:r>
              <a:rPr lang="en-US" dirty="0">
                <a:hlinkClick r:id="rId4"/>
              </a:rPr>
              <a:t>-fingerprints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826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Useful for benchmarking, generating null distributions, exploring effects of bit density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079176"/>
            <a:ext cx="8344117" cy="304698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How long does a similarity matrix calculation take as a function of </a:t>
            </a:r>
            <a:r>
              <a:rPr lang="en-US" sz="1200" dirty="0" err="1" smtClean="0">
                <a:solidFill>
                  <a:srgbClr val="FF0000"/>
                </a:solidFill>
                <a:latin typeface="Courier New"/>
              </a:rPr>
              <a:t>fp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 length?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nfp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&lt;- 300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sizes &lt;- c(64, 128, 512, 1024, 4096, 8192)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(sizes, function(size)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(size, size * 0.35))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For a given length, how does bit density affect calculation time?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densities &lt;- c(0.1, 0.25, 0.5, 0.75, 0.95)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times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(densities, function(density)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fps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lapply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(1:nfp, function(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random.fingerprint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(1024, 1024 * density))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system.time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(junk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(fps))[3]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})</a:t>
            </a:r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935056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Fingerprints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42" y="2113480"/>
            <a:ext cx="4451670" cy="33799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700" y="2113480"/>
            <a:ext cx="4451670" cy="337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092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1035" y="3759200"/>
            <a:ext cx="3962400" cy="309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Similarity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9482" y="1600200"/>
            <a:ext cx="8347318" cy="4958822"/>
          </a:xfrm>
        </p:spPr>
        <p:txBody>
          <a:bodyPr>
            <a:normAutofit/>
          </a:bodyPr>
          <a:lstStyle/>
          <a:p>
            <a:r>
              <a:rPr lang="en-US" dirty="0" smtClean="0"/>
              <a:t>More than 20 </a:t>
            </a:r>
            <a:br>
              <a:rPr lang="en-US" dirty="0" smtClean="0"/>
            </a:br>
            <a:r>
              <a:rPr lang="en-US" dirty="0" smtClean="0"/>
              <a:t>similarity </a:t>
            </a:r>
            <a:br>
              <a:rPr lang="en-US" dirty="0" smtClean="0"/>
            </a:br>
            <a:r>
              <a:rPr lang="en-US" dirty="0" smtClean="0"/>
              <a:t>metrics </a:t>
            </a:r>
          </a:p>
          <a:p>
            <a:pPr lvl="1"/>
            <a:r>
              <a:rPr lang="en-US" dirty="0" smtClean="0"/>
              <a:t>Some are in </a:t>
            </a:r>
            <a:br>
              <a:rPr lang="en-US" dirty="0" smtClean="0"/>
            </a:br>
            <a:r>
              <a:rPr lang="en-US" dirty="0" smtClean="0"/>
              <a:t>written in C, so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very </a:t>
            </a:r>
            <a:r>
              <a:rPr lang="en-US" dirty="0" smtClean="0"/>
              <a:t>fast, </a:t>
            </a:r>
            <a:r>
              <a:rPr lang="en-US" dirty="0" smtClean="0"/>
              <a:t>applicable </a:t>
            </a:r>
            <a:r>
              <a:rPr lang="en-US" dirty="0" smtClean="0"/>
              <a:t>to larger </a:t>
            </a:r>
            <a:br>
              <a:rPr lang="en-US" dirty="0" smtClean="0"/>
            </a:br>
            <a:r>
              <a:rPr lang="en-US" dirty="0" smtClean="0"/>
              <a:t>fingerprint </a:t>
            </a:r>
            <a:r>
              <a:rPr lang="en-US" dirty="0" smtClean="0"/>
              <a:t>collections</a:t>
            </a:r>
          </a:p>
          <a:p>
            <a:pPr lvl="1"/>
            <a:r>
              <a:rPr lang="en-US" dirty="0" smtClean="0"/>
              <a:t>Others are in pure R, slow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13599" y="1513701"/>
            <a:ext cx="5436387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size=881,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header=TRUE)[1:500]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  method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method='dice')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(method='Tanimoto',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s.tanimoto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(method='Dice',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  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s.dice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33562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4512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Read in fingerprints &amp; convert to matrix form</a:t>
            </a:r>
          </a:p>
          <a:p>
            <a:r>
              <a:rPr lang="en-US" dirty="0" smtClean="0"/>
              <a:t>See </a:t>
            </a:r>
          </a:p>
          <a:p>
            <a:pPr lvl="1"/>
            <a:r>
              <a:rPr lang="en-US" sz="2000" dirty="0" smtClean="0">
                <a:latin typeface="Courier"/>
              </a:rPr>
              <a:t>data/</a:t>
            </a:r>
            <a:r>
              <a:rPr lang="en-US" sz="2000" dirty="0" err="1" smtClean="0">
                <a:latin typeface="Courier"/>
              </a:rPr>
              <a:t>solubility.csv</a:t>
            </a:r>
            <a:endParaRPr lang="en-US" dirty="0"/>
          </a:p>
          <a:p>
            <a:pPr lvl="1"/>
            <a:r>
              <a:rPr lang="en-US" sz="2000" dirty="0" smtClean="0">
                <a:latin typeface="Courier"/>
              </a:rPr>
              <a:t>data</a:t>
            </a:r>
            <a:r>
              <a:rPr lang="en-US" sz="2000" dirty="0">
                <a:latin typeface="Courier"/>
              </a:rPr>
              <a:t>/</a:t>
            </a:r>
            <a:r>
              <a:rPr lang="en-US" sz="2000" dirty="0" err="1" smtClean="0">
                <a:latin typeface="Courier"/>
              </a:rPr>
              <a:t>solubility.maccs</a:t>
            </a:r>
            <a:endParaRPr lang="en-US" sz="2000" dirty="0" smtClean="0">
              <a:latin typeface="Courier"/>
            </a:endParaRPr>
          </a:p>
          <a:p>
            <a:r>
              <a:rPr lang="en-US" dirty="0" smtClean="0"/>
              <a:t>33,182 observations </a:t>
            </a:r>
            <a:br>
              <a:rPr lang="en-US" dirty="0" smtClean="0"/>
            </a:br>
            <a:r>
              <a:rPr lang="en-US" dirty="0" smtClean="0"/>
              <a:t>of solubility </a:t>
            </a:r>
          </a:p>
          <a:p>
            <a:r>
              <a:rPr lang="en-US" dirty="0" smtClean="0"/>
              <a:t>57,857 fingerprints</a:t>
            </a:r>
          </a:p>
          <a:p>
            <a:r>
              <a:rPr lang="en-US" dirty="0" smtClean="0"/>
              <a:t>Requires some data</a:t>
            </a:r>
            <a:br>
              <a:rPr lang="en-US" dirty="0" smtClean="0"/>
            </a:br>
            <a:r>
              <a:rPr lang="en-US" dirty="0" smtClean="0"/>
              <a:t>wrangling before</a:t>
            </a:r>
            <a:br>
              <a:rPr lang="en-US" dirty="0" smtClean="0"/>
            </a:br>
            <a:r>
              <a:rPr lang="en-US" dirty="0" smtClean="0"/>
              <a:t>modeling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4426354" y="5204721"/>
            <a:ext cx="4635962" cy="156966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OOB estimate of  error rate: 22.37%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Confusion matrix: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      high  low medium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class.error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high    181   52    621  0.78805621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low      35 5611   4598  0.45226474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medium   89 2029  19965  0.09591088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2095499"/>
            <a:ext cx="4398028" cy="3033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89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with Fingerprints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model will use </a:t>
            </a:r>
            <a:r>
              <a:rPr lang="en-US" dirty="0" smtClean="0">
                <a:hlinkClick r:id="rId2"/>
              </a:rPr>
              <a:t>MACCS keys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166 bits</a:t>
            </a:r>
          </a:p>
          <a:p>
            <a:pPr lvl="1"/>
            <a:r>
              <a:rPr lang="en-US" dirty="0" smtClean="0"/>
              <a:t>Each bit is associated with a structural feature</a:t>
            </a:r>
          </a:p>
          <a:p>
            <a:r>
              <a:rPr lang="en-US" dirty="0" smtClean="0"/>
              <a:t>Low resolution, somewhat simplistic</a:t>
            </a:r>
          </a:p>
          <a:p>
            <a:r>
              <a:rPr lang="en-US" dirty="0" smtClean="0"/>
              <a:t>Data comes in a non-standard format, so we must implement our own line reader</a:t>
            </a:r>
          </a:p>
          <a:p>
            <a:r>
              <a:rPr lang="en-US" dirty="0" smtClean="0"/>
              <a:t>Classification problem – predict low/medium/high solubility</a:t>
            </a:r>
          </a:p>
        </p:txBody>
      </p:sp>
    </p:spTree>
    <p:extLst>
      <p:ext uri="{BB962C8B-B14F-4D97-AF65-F5344CB8AC3E}">
        <p14:creationId xmlns:p14="http://schemas.microsoft.com/office/powerpoint/2010/main" val="2028992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1" y="1417638"/>
            <a:ext cx="8420170" cy="477053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read.csv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solubility.csv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header=TRUE)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solubility.maccs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header=FALSE, size=166,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=function(line) {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strsplit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(line, " ")[[1]]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title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[1]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bits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[2:length(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toks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)])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list(title, bits, list())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}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Extract fingerprint for which we have a label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common &lt;- which(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 %in%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fps[common]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Order the fingerprints &amp; data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sol &lt;- sol[order(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sol$sid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),]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fps &lt;- fps[order(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sapply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(fps, function(x)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as.integer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x@name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)))]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Make X matrix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fpm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fp.to.matrix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>
                <a:solidFill>
                  <a:srgbClr val="FF0000"/>
                </a:solidFill>
                <a:latin typeface="Courier New"/>
              </a:rPr>
              <a:t>## Model!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library(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m1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randomForest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(x=fpm, y=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as.factor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420109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470" y="1600200"/>
            <a:ext cx="8229600" cy="4863265"/>
          </a:xfrm>
        </p:spPr>
        <p:txBody>
          <a:bodyPr>
            <a:normAutofit/>
          </a:bodyPr>
          <a:lstStyle/>
          <a:p>
            <a:r>
              <a:rPr lang="en-US" dirty="0" smtClean="0"/>
              <a:t>We can then use the RF variable</a:t>
            </a:r>
            <a:br>
              <a:rPr lang="en-US" dirty="0" smtClean="0"/>
            </a:br>
            <a:r>
              <a:rPr lang="en-US" dirty="0" smtClean="0"/>
              <a:t>importance measure</a:t>
            </a:r>
          </a:p>
          <a:p>
            <a:r>
              <a:rPr lang="en-US" dirty="0" smtClean="0"/>
              <a:t>Features important for predictive</a:t>
            </a:r>
            <a:br>
              <a:rPr lang="en-US" dirty="0" smtClean="0"/>
            </a:br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Presence of aromatic rings</a:t>
            </a:r>
          </a:p>
          <a:p>
            <a:pPr lvl="1"/>
            <a:r>
              <a:rPr lang="en-US" dirty="0" smtClean="0"/>
              <a:t>Presence of charged atoms</a:t>
            </a:r>
          </a:p>
          <a:p>
            <a:pPr lvl="1"/>
            <a:r>
              <a:rPr lang="en-US" dirty="0" smtClean="0"/>
              <a:t>Presence of 6-membered rings</a:t>
            </a:r>
          </a:p>
          <a:p>
            <a:pPr lvl="1"/>
            <a:r>
              <a:rPr lang="en-US" dirty="0" smtClean="0"/>
              <a:t>N &amp; O atoms connected in a chain</a:t>
            </a:r>
            <a:endParaRPr lang="en-US" dirty="0"/>
          </a:p>
          <a:p>
            <a:r>
              <a:rPr lang="en-US" dirty="0" smtClean="0"/>
              <a:t>Chemically sensible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684" y="1417638"/>
            <a:ext cx="2610913" cy="544036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-1" y="6611778"/>
            <a:ext cx="71919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3"/>
              </a:rPr>
              <a:t>https://</a:t>
            </a:r>
            <a:r>
              <a:rPr lang="en-US" sz="1000" dirty="0" err="1">
                <a:hlinkClick r:id="rId3"/>
              </a:rPr>
              <a:t>github.com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/blob/master/descriptor/fingerprint/</a:t>
            </a:r>
            <a:r>
              <a:rPr lang="en-US" sz="1000" dirty="0" err="1">
                <a:hlinkClick r:id="rId3"/>
              </a:rPr>
              <a:t>src</a:t>
            </a:r>
            <a:r>
              <a:rPr lang="en-US" sz="1000" dirty="0">
                <a:hlinkClick r:id="rId3"/>
              </a:rPr>
              <a:t>/main/resources/org/</a:t>
            </a:r>
            <a:r>
              <a:rPr lang="en-US" sz="1000" dirty="0" err="1">
                <a:hlinkClick r:id="rId3"/>
              </a:rPr>
              <a:t>openscience</a:t>
            </a:r>
            <a:r>
              <a:rPr lang="en-US" sz="1000" dirty="0">
                <a:hlinkClick r:id="rId3"/>
              </a:rPr>
              <a:t>/</a:t>
            </a:r>
            <a:r>
              <a:rPr lang="en-US" sz="1000" dirty="0" err="1">
                <a:hlinkClick r:id="rId3"/>
              </a:rPr>
              <a:t>cdk</a:t>
            </a:r>
            <a:r>
              <a:rPr lang="en-US" sz="1000" dirty="0">
                <a:hlinkClick r:id="rId3"/>
              </a:rPr>
              <a:t>/fingerprint/data/</a:t>
            </a:r>
            <a:r>
              <a:rPr lang="en-US" sz="1000" dirty="0" err="1">
                <a:hlinkClick r:id="rId3"/>
              </a:rPr>
              <a:t>maccs.txt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760955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with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323311"/>
          </a:xfrm>
        </p:spPr>
        <p:txBody>
          <a:bodyPr/>
          <a:lstStyle/>
          <a:p>
            <a:r>
              <a:rPr lang="en-US" dirty="0" smtClean="0"/>
              <a:t>Generate a distance matrix directly from a list of fingerprints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4262" y="2923511"/>
            <a:ext cx="4290729" cy="255454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fps 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', </a:t>
            </a:r>
            <a:endParaRPr lang="en-US" sz="16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size=881, 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              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)[1:500]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sims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fp.sim.matrix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(fps)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as.dist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(1-sims)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hclust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dmat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par(mar=c(1,4,1,1))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 New"/>
              </a:rPr>
              <a:t>plot(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clus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, label=FALSE, </a:t>
            </a:r>
            <a:r>
              <a:rPr lang="en-US" sz="16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600" dirty="0">
                <a:solidFill>
                  <a:schemeClr val="bg1"/>
                </a:solidFill>
                <a:latin typeface="Courier New"/>
              </a:rPr>
              <a:t>='', main=</a:t>
            </a:r>
            <a:r>
              <a:rPr lang="en-US" sz="1600" dirty="0" smtClean="0">
                <a:solidFill>
                  <a:schemeClr val="bg1"/>
                </a:solidFill>
                <a:latin typeface="Courier New"/>
              </a:rPr>
              <a:t>'’)</a:t>
            </a:r>
            <a:endParaRPr lang="en-US" sz="1600" dirty="0">
              <a:solidFill>
                <a:schemeClr val="bg1"/>
              </a:solidFill>
              <a:latin typeface="Courier New"/>
            </a:endParaRPr>
          </a:p>
          <a:p>
            <a:endParaRPr lang="en-US" sz="1600" dirty="0">
              <a:solidFill>
                <a:schemeClr val="bg1"/>
              </a:solidFill>
              <a:latin typeface="Courier New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00" y="2467779"/>
            <a:ext cx="4533900" cy="40259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34262" y="5663972"/>
            <a:ext cx="8803394" cy="1323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Exercise</a:t>
            </a:r>
            <a:r>
              <a:rPr lang="en-US" dirty="0" smtClean="0"/>
              <a:t>: How do clusters</a:t>
            </a:r>
            <a:br>
              <a:rPr lang="en-US" dirty="0" smtClean="0"/>
            </a:br>
            <a:r>
              <a:rPr lang="en-US" dirty="0" smtClean="0"/>
              <a:t>vary with similarity metric and/or fingerprint type?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785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Pairwise?</a:t>
            </a:r>
          </a:p>
          <a:p>
            <a:pPr lvl="1"/>
            <a:r>
              <a:rPr lang="en-US" dirty="0" smtClean="0"/>
              <a:t> O(N</a:t>
            </a:r>
            <a:r>
              <a:rPr lang="en-US" baseline="30000" dirty="0" smtClean="0"/>
              <a:t>2</a:t>
            </a:r>
            <a:r>
              <a:rPr lang="en-US" dirty="0" smtClean="0"/>
              <a:t>) running time</a:t>
            </a:r>
          </a:p>
          <a:p>
            <a:pPr lvl="1"/>
            <a:r>
              <a:rPr lang="en-US" dirty="0" smtClean="0"/>
              <a:t>Need to aggregate the</a:t>
            </a:r>
            <a:br>
              <a:rPr lang="en-US" dirty="0" smtClean="0"/>
            </a:br>
            <a:r>
              <a:rPr lang="en-US" dirty="0" smtClean="0"/>
              <a:t>resultant pairwise values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027" y="3138163"/>
            <a:ext cx="26797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783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Data Sets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38363"/>
          </a:xfrm>
        </p:spPr>
        <p:txBody>
          <a:bodyPr>
            <a:normAutofit/>
          </a:bodyPr>
          <a:lstStyle/>
          <a:p>
            <a:r>
              <a:rPr lang="en-US" dirty="0" smtClean="0"/>
              <a:t>How do we compare two sets of chemical structures?</a:t>
            </a:r>
          </a:p>
          <a:p>
            <a:pPr lvl="1"/>
            <a:r>
              <a:rPr lang="en-US" dirty="0" smtClean="0"/>
              <a:t>Sizes may be different, and very large</a:t>
            </a:r>
          </a:p>
          <a:p>
            <a:r>
              <a:rPr lang="en-US" dirty="0" smtClean="0"/>
              <a:t>Distributions? </a:t>
            </a:r>
          </a:p>
          <a:p>
            <a:pPr lvl="1"/>
            <a:r>
              <a:rPr lang="en-US" dirty="0" smtClean="0"/>
              <a:t>Of what? </a:t>
            </a:r>
          </a:p>
          <a:p>
            <a:pPr lvl="1"/>
            <a:r>
              <a:rPr lang="en-US" dirty="0" smtClean="0"/>
              <a:t>Can lead to multiple </a:t>
            </a:r>
            <a:br>
              <a:rPr lang="en-US" dirty="0" smtClean="0"/>
            </a:br>
            <a:r>
              <a:rPr lang="en-US" dirty="0" smtClean="0"/>
              <a:t>ways to generate a </a:t>
            </a:r>
            <a:br>
              <a:rPr lang="en-US" dirty="0" smtClean="0"/>
            </a:br>
            <a:r>
              <a:rPr lang="en-US" dirty="0" smtClean="0"/>
              <a:t>comparison</a:t>
            </a:r>
          </a:p>
          <a:p>
            <a:pPr lvl="1"/>
            <a:r>
              <a:rPr lang="en-US" dirty="0" smtClean="0"/>
              <a:t>Data fusion?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650" y="3253346"/>
            <a:ext cx="4148886" cy="338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383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Throughput Screening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7912"/>
          </a:xfrm>
        </p:spPr>
        <p:txBody>
          <a:bodyPr>
            <a:normAutofit/>
          </a:bodyPr>
          <a:lstStyle/>
          <a:p>
            <a:r>
              <a:rPr lang="en-US" dirty="0" smtClean="0"/>
              <a:t>Test thousands to hundreds of thousands of compounds in one or more assays</a:t>
            </a:r>
          </a:p>
          <a:p>
            <a:pPr lvl="1"/>
            <a:r>
              <a:rPr lang="en-US" dirty="0"/>
              <a:t>Biochemical, genetic, </a:t>
            </a:r>
            <a:br>
              <a:rPr lang="en-US" dirty="0"/>
            </a:br>
            <a:r>
              <a:rPr lang="en-US" dirty="0" smtClean="0"/>
              <a:t>pharmacological assays</a:t>
            </a:r>
          </a:p>
          <a:p>
            <a:r>
              <a:rPr lang="en-US" dirty="0" smtClean="0"/>
              <a:t>Employs a robotic platform</a:t>
            </a:r>
          </a:p>
          <a:p>
            <a:r>
              <a:rPr lang="en-US" dirty="0" smtClean="0"/>
              <a:t>Rapidly </a:t>
            </a:r>
            <a:r>
              <a:rPr lang="en-US" dirty="0"/>
              <a:t>identify novel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modulators </a:t>
            </a:r>
            <a:r>
              <a:rPr lang="en-US" dirty="0"/>
              <a:t>of biological </a:t>
            </a:r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Infectious agents</a:t>
            </a:r>
          </a:p>
          <a:p>
            <a:pPr lvl="1"/>
            <a:r>
              <a:rPr lang="en-US" dirty="0" smtClean="0"/>
              <a:t>Cellular basis of diseases </a:t>
            </a:r>
            <a:endParaRPr lang="en-US" dirty="0"/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531" y="2963235"/>
            <a:ext cx="2501900" cy="375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352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78162"/>
            <a:ext cx="6324600" cy="3314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607" y="1600200"/>
            <a:ext cx="8649811" cy="4525963"/>
          </a:xfrm>
        </p:spPr>
        <p:txBody>
          <a:bodyPr/>
          <a:lstStyle/>
          <a:p>
            <a:r>
              <a:rPr lang="en-US" dirty="0" smtClean="0"/>
              <a:t>Vector summary of the fingerprints for a dataset</a:t>
            </a:r>
          </a:p>
          <a:p>
            <a:r>
              <a:rPr lang="en-US" dirty="0" smtClean="0"/>
              <a:t>Defined as the fraction of times a bit position is set to 1, for each bit position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0118" y="3165717"/>
            <a:ext cx="2019300" cy="3365500"/>
          </a:xfrm>
          <a:prstGeom prst="rect">
            <a:avLst/>
          </a:prstGeom>
        </p:spPr>
      </p:pic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6193848" y="4848467"/>
            <a:ext cx="676270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483123" y="3390472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~ 10K molecules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61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Bit Spectrum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626" y="1600200"/>
            <a:ext cx="8849634" cy="4525963"/>
          </a:xfrm>
        </p:spPr>
        <p:txBody>
          <a:bodyPr/>
          <a:lstStyle/>
          <a:p>
            <a:r>
              <a:rPr lang="en-US" dirty="0" smtClean="0"/>
              <a:t>Now comparison of two datasets is a O(1) operation – independent dataset size</a:t>
            </a:r>
          </a:p>
          <a:p>
            <a:pPr lvl="1"/>
            <a:r>
              <a:rPr lang="en-US" dirty="0" smtClean="0"/>
              <a:t>Simply take the difference </a:t>
            </a:r>
            <a:r>
              <a:rPr lang="en-US" dirty="0" smtClean="0"/>
              <a:t>of the </a:t>
            </a:r>
            <a:r>
              <a:rPr lang="en-US" dirty="0" smtClean="0"/>
              <a:t>two bit spectra</a:t>
            </a:r>
          </a:p>
          <a:p>
            <a:r>
              <a:rPr lang="en-US" dirty="0"/>
              <a:t>e</a:t>
            </a:r>
            <a:r>
              <a:rPr lang="en-US" dirty="0" smtClean="0"/>
              <a:t>.g.: Compare ~ 800 </a:t>
            </a:r>
            <a:r>
              <a:rPr lang="en-US" dirty="0" err="1" smtClean="0"/>
              <a:t>solubles</a:t>
            </a:r>
            <a:r>
              <a:rPr lang="en-US" dirty="0" smtClean="0"/>
              <a:t> with &gt; 30k </a:t>
            </a:r>
            <a:r>
              <a:rPr lang="en-US" dirty="0" err="1" smtClean="0"/>
              <a:t>insolubles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04618" y="3909831"/>
            <a:ext cx="4480642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make two subsets and generate bit </a:t>
            </a:r>
            <a:r>
              <a:rPr lang="en-US" sz="1200" dirty="0" smtClean="0">
                <a:solidFill>
                  <a:srgbClr val="FF0000"/>
                </a:solidFill>
                <a:latin typeface="Courier New"/>
              </a:rPr>
              <a:t>spectra</a:t>
            </a:r>
            <a:endParaRPr lang="en-US" sz="1200" dirty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== 'high')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which(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sol$label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!= 'high')</a:t>
            </a:r>
          </a:p>
          <a:p>
            <a:endParaRPr lang="en-US" sz="1200" dirty="0" smtClean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bit.spectrum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(fps[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insol.idx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]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rgbClr val="FF0000"/>
                </a:solidFill>
                <a:latin typeface="Courier New"/>
              </a:rPr>
              <a:t>## display a difference plot </a:t>
            </a:r>
            <a:endParaRPr lang="en-US" sz="1200" dirty="0" smtClean="0">
              <a:solidFill>
                <a:srgbClr val="FF0000"/>
              </a:solidFill>
              <a:latin typeface="Courier New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insol.bs</a:t>
            </a:r>
            <a:endParaRPr lang="en-US" sz="1200" dirty="0">
              <a:solidFill>
                <a:schemeClr val="bg1"/>
              </a:solidFill>
              <a:latin typeface="Courier New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d &lt;-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data.frame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(x=1:length(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sol.bs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), y=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bsdiff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ggplot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(d,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aes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(x=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x,y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=y))+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geom_line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xlab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('Bit Position')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 New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Courier New"/>
              </a:rPr>
              <a:t>ylab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('Normalized Frequency')+</a:t>
            </a:r>
          </a:p>
          <a:p>
            <a:r>
              <a:rPr lang="en-US" sz="1200" dirty="0">
                <a:solidFill>
                  <a:schemeClr val="bg1"/>
                </a:solidFill>
                <a:latin typeface="Courier New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 New"/>
              </a:rPr>
              <a:t>ylim</a:t>
            </a:r>
            <a:r>
              <a:rPr lang="en-US" sz="1200" dirty="0">
                <a:solidFill>
                  <a:schemeClr val="bg1"/>
                </a:solidFill>
                <a:latin typeface="Courier New"/>
              </a:rPr>
              <a:t>(c(-1,1))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35256"/>
            <a:ext cx="4522764" cy="3119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91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Explaining Poor Model Performance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39607" y="1600200"/>
            <a:ext cx="3618065" cy="4525963"/>
          </a:xfrm>
        </p:spPr>
        <p:txBody>
          <a:bodyPr/>
          <a:lstStyle/>
          <a:p>
            <a:r>
              <a:rPr lang="en-US" dirty="0" smtClean="0"/>
              <a:t>Training set for model</a:t>
            </a:r>
          </a:p>
          <a:p>
            <a:r>
              <a:rPr lang="en-US" dirty="0" smtClean="0"/>
              <a:t>Poor predictions on test set</a:t>
            </a:r>
          </a:p>
          <a:p>
            <a:r>
              <a:rPr lang="en-US" i="1" dirty="0" smtClean="0"/>
              <a:t>Both test set classes look like the toxic class in the training set</a:t>
            </a:r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317" y="1262485"/>
            <a:ext cx="5119843" cy="52001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0367" y="6581001"/>
            <a:ext cx="39421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hlinkClick r:id="rId3"/>
              </a:rPr>
              <a:t>Guha &amp; </a:t>
            </a:r>
            <a:r>
              <a:rPr lang="en-US" sz="1200" dirty="0" err="1" smtClean="0">
                <a:hlinkClick r:id="rId3"/>
              </a:rPr>
              <a:t>Schurer</a:t>
            </a:r>
            <a:r>
              <a:rPr lang="en-US" sz="1200" dirty="0" smtClean="0">
                <a:hlinkClick r:id="rId3"/>
              </a:rPr>
              <a:t>, J. Comp. Aided. </a:t>
            </a:r>
            <a:r>
              <a:rPr lang="en-US" sz="1200" dirty="0" err="1" smtClean="0">
                <a:hlinkClick r:id="rId3"/>
              </a:rPr>
              <a:t>Molec</a:t>
            </a:r>
            <a:r>
              <a:rPr lang="en-US" sz="1200" dirty="0" smtClean="0">
                <a:hlinkClick r:id="rId3"/>
              </a:rPr>
              <a:t>. Des</a:t>
            </a:r>
            <a:r>
              <a:rPr lang="en-US" sz="1200" b="1" dirty="0" smtClean="0">
                <a:hlinkClick r:id="rId3"/>
              </a:rPr>
              <a:t>.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b="1" dirty="0" smtClean="0">
                <a:hlinkClick r:id="rId3"/>
              </a:rPr>
              <a:t>2008</a:t>
            </a:r>
            <a:r>
              <a:rPr lang="en-US" sz="1200" dirty="0" smtClean="0">
                <a:hlinkClick r:id="rId3"/>
              </a:rPr>
              <a:t>, </a:t>
            </a:r>
            <a:r>
              <a:rPr lang="en-US" sz="1200" i="1" dirty="0" smtClean="0">
                <a:hlinkClick r:id="rId3"/>
              </a:rPr>
              <a:t>22</a:t>
            </a:r>
            <a:r>
              <a:rPr lang="en-US" sz="1200" dirty="0" smtClean="0">
                <a:hlinkClick r:id="rId3"/>
              </a:rPr>
              <a:t>, 367</a:t>
            </a:r>
            <a:endParaRPr lang="en-US" sz="1200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193642" y="1999399"/>
            <a:ext cx="756675" cy="1760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3193642" y="2175446"/>
            <a:ext cx="664030" cy="8928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957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871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Fingerprints are a useful representation for molecules – fast, objective, compact</a:t>
            </a:r>
          </a:p>
          <a:p>
            <a:r>
              <a:rPr lang="en-US" dirty="0" smtClean="0"/>
              <a:t>But are applicable to other domains and objects</a:t>
            </a:r>
          </a:p>
          <a:p>
            <a:pPr lvl="1"/>
            <a:r>
              <a:rPr lang="en-US" dirty="0" smtClean="0"/>
              <a:t>Can be generated from arbitrary datasets (e.g. text) or objects (e.g. networks)</a:t>
            </a:r>
          </a:p>
          <a:p>
            <a:r>
              <a:rPr lang="en-US" dirty="0" smtClean="0"/>
              <a:t>Useful for various tasks – search, prediction, clustering</a:t>
            </a:r>
          </a:p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provides a domain agnostic way to handle binary fingerprints</a:t>
            </a:r>
          </a:p>
        </p:txBody>
      </p:sp>
    </p:spTree>
    <p:extLst>
      <p:ext uri="{BB962C8B-B14F-4D97-AF65-F5344CB8AC3E}">
        <p14:creationId xmlns:p14="http://schemas.microsoft.com/office/powerpoint/2010/main" val="8206428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052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multiple representations of a set of molecules</a:t>
            </a:r>
          </a:p>
          <a:p>
            <a:r>
              <a:rPr lang="en-US" dirty="0" smtClean="0"/>
              <a:t>How differently do these representations cluster?</a:t>
            </a:r>
          </a:p>
          <a:p>
            <a:pPr lvl="1"/>
            <a:r>
              <a:rPr lang="en-US" dirty="0" smtClean="0"/>
              <a:t>Measure correlation of clusters using </a:t>
            </a:r>
            <a:r>
              <a:rPr lang="en-US" dirty="0" smtClean="0">
                <a:hlinkClick r:id="rId2"/>
              </a:rPr>
              <a:t>cophenetic coefficient</a:t>
            </a:r>
            <a:endParaRPr lang="en-US" dirty="0" smtClean="0"/>
          </a:p>
          <a:p>
            <a:r>
              <a:rPr lang="en-US" dirty="0" smtClean="0"/>
              <a:t>A variety of R packages to support this</a:t>
            </a:r>
          </a:p>
          <a:p>
            <a:pPr lvl="1"/>
            <a:r>
              <a:rPr lang="en-US" dirty="0" err="1">
                <a:hlinkClick r:id="rId3"/>
              </a:rPr>
              <a:t>d</a:t>
            </a:r>
            <a:r>
              <a:rPr lang="en-US" dirty="0" err="1" smtClean="0">
                <a:hlinkClick r:id="rId3"/>
              </a:rPr>
              <a:t>endextend</a:t>
            </a:r>
            <a:r>
              <a:rPr lang="en-US" dirty="0" smtClean="0"/>
              <a:t>, </a:t>
            </a:r>
            <a:r>
              <a:rPr lang="en-US" dirty="0" smtClean="0">
                <a:hlinkClick r:id="rId4"/>
              </a:rPr>
              <a:t>clValid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0932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7" y="1370849"/>
            <a:ext cx="8284893" cy="548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872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</a:t>
            </a:r>
            <a:r>
              <a:rPr lang="en-US" dirty="0" err="1" smtClean="0"/>
              <a:t>Clusterings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383074" y="1597003"/>
            <a:ext cx="6286695" cy="27299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Pairwise </a:t>
            </a:r>
            <a:r>
              <a:rPr lang="en-US" dirty="0" err="1" smtClean="0"/>
              <a:t>cophenetic</a:t>
            </a:r>
            <a:r>
              <a:rPr lang="en-US" dirty="0" smtClean="0"/>
              <a:t> correlations for </a:t>
            </a:r>
            <a:r>
              <a:rPr lang="en-US" dirty="0" err="1" smtClean="0"/>
              <a:t>clusterings</a:t>
            </a:r>
            <a:r>
              <a:rPr lang="en-US" dirty="0" smtClean="0"/>
              <a:t> generated using different fingerprints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3453" y="3939173"/>
            <a:ext cx="864989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ourier"/>
              </a:rPr>
              <a:t> </a:t>
            </a:r>
            <a:r>
              <a:rPr lang="en-US" sz="2000" dirty="0" smtClean="0">
                <a:latin typeface="Courier"/>
              </a:rPr>
              <a:t>              </a:t>
            </a:r>
            <a:r>
              <a:rPr lang="en-US" sz="2000" b="1" dirty="0" smtClean="0">
                <a:latin typeface="Courier"/>
              </a:rPr>
              <a:t>Pubchem </a:t>
            </a:r>
            <a:r>
              <a:rPr lang="en-US" sz="2000" b="1" dirty="0">
                <a:latin typeface="Courier"/>
              </a:rPr>
              <a:t>CDK Extended CDK Graph     MACCS</a:t>
            </a:r>
          </a:p>
          <a:p>
            <a:r>
              <a:rPr lang="sk-SK" sz="2000" b="1" dirty="0">
                <a:latin typeface="Courier"/>
              </a:rPr>
              <a:t>Pubchem</a:t>
            </a:r>
            <a:r>
              <a:rPr lang="sk-SK" sz="2000" dirty="0">
                <a:latin typeface="Courier"/>
              </a:rPr>
              <a:t>      1.0000000    0.7075479 0.6879805 0.5752923</a:t>
            </a:r>
          </a:p>
          <a:p>
            <a:r>
              <a:rPr lang="en-US" sz="2000" b="1" dirty="0">
                <a:latin typeface="Courier"/>
              </a:rPr>
              <a:t>CDK Extended</a:t>
            </a:r>
            <a:r>
              <a:rPr lang="en-US" sz="2000" dirty="0">
                <a:latin typeface="Courier"/>
              </a:rPr>
              <a:t> 0.7075479    1.0000000 0.8050349 0.7386863</a:t>
            </a:r>
          </a:p>
          <a:p>
            <a:r>
              <a:rPr lang="en-US" sz="2000" b="1" dirty="0">
                <a:latin typeface="Courier"/>
              </a:rPr>
              <a:t>CDK Graph</a:t>
            </a:r>
            <a:r>
              <a:rPr lang="en-US" sz="2000" dirty="0">
                <a:latin typeface="Courier"/>
              </a:rPr>
              <a:t>    0.6879805    0.8050349 1.0000000 0.7288428</a:t>
            </a:r>
          </a:p>
          <a:p>
            <a:r>
              <a:rPr lang="en-US" sz="2000" b="1" dirty="0">
                <a:latin typeface="Courier"/>
              </a:rPr>
              <a:t>MACCS</a:t>
            </a:r>
            <a:r>
              <a:rPr lang="en-US" sz="2000" dirty="0">
                <a:latin typeface="Courier"/>
              </a:rPr>
              <a:t>        0.5752923    0.7386863 0.7288428 1.0000000</a:t>
            </a:r>
            <a:endParaRPr lang="en-US" sz="2000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5234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of 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9509" y="1600200"/>
            <a:ext cx="6253691" cy="4989710"/>
          </a:xfrm>
        </p:spPr>
        <p:txBody>
          <a:bodyPr>
            <a:normAutofit/>
          </a:bodyPr>
          <a:lstStyle/>
          <a:p>
            <a:r>
              <a:rPr lang="en-US" dirty="0" smtClean="0"/>
              <a:t>Rapidly screen large compound collections</a:t>
            </a:r>
          </a:p>
          <a:p>
            <a:r>
              <a:rPr lang="en-US" dirty="0"/>
              <a:t>E</a:t>
            </a:r>
            <a:r>
              <a:rPr lang="en-US" dirty="0" smtClean="0"/>
              <a:t>fficiently identify real actives 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est them in slower, accurate, expensive screens</a:t>
            </a:r>
          </a:p>
          <a:p>
            <a:r>
              <a:rPr lang="en-US" dirty="0" smtClean="0"/>
              <a:t>Use the data to learn what types of compounds tend to be active</a:t>
            </a:r>
          </a:p>
          <a:p>
            <a:r>
              <a:rPr lang="en-US" dirty="0" smtClean="0"/>
              <a:t>Use the model to suggest more compounds to screen</a:t>
            </a:r>
          </a:p>
        </p:txBody>
      </p:sp>
      <p:pic>
        <p:nvPicPr>
          <p:cNvPr id="4" name="Picture 3" descr="filter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1981200"/>
            <a:ext cx="2438400" cy="392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67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HTS Data Types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295912" y="1600200"/>
            <a:ext cx="8593788" cy="502046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Categorical – active/inactive or toxic/nontoxic</a:t>
            </a:r>
          </a:p>
          <a:p>
            <a:r>
              <a:rPr lang="en-US" dirty="0" smtClean="0"/>
              <a:t>Continuous</a:t>
            </a:r>
          </a:p>
          <a:p>
            <a:pPr lvl="1"/>
            <a:r>
              <a:rPr lang="en-US" dirty="0" smtClean="0"/>
              <a:t>Single point</a:t>
            </a:r>
          </a:p>
          <a:p>
            <a:pPr lvl="1"/>
            <a:r>
              <a:rPr lang="en-US" dirty="0" smtClean="0"/>
              <a:t>Dose response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Multiple readouts</a:t>
            </a:r>
          </a:p>
          <a:p>
            <a:pPr lvl="1"/>
            <a:r>
              <a:rPr lang="en-US" dirty="0" smtClean="0"/>
              <a:t>Might read at different wavelengths or </a:t>
            </a:r>
            <a:r>
              <a:rPr lang="en-US" dirty="0" err="1" smtClean="0"/>
              <a:t>timepoints</a:t>
            </a:r>
            <a:endParaRPr lang="en-US" dirty="0" smtClean="0"/>
          </a:p>
          <a:p>
            <a:pPr lvl="1"/>
            <a:r>
              <a:rPr lang="en-US" dirty="0" smtClean="0"/>
              <a:t>More complex when dealing with imaging</a:t>
            </a:r>
          </a:p>
          <a:p>
            <a:r>
              <a:rPr lang="en-US" dirty="0" smtClean="0"/>
              <a:t>These (usually) represent the </a:t>
            </a:r>
            <a:r>
              <a:rPr lang="en-US" dirty="0" smtClean="0"/>
              <a:t>dependent </a:t>
            </a:r>
            <a:r>
              <a:rPr lang="en-US" dirty="0" smtClean="0"/>
              <a:t>variable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960" y="2353865"/>
            <a:ext cx="2427207" cy="21184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752" y="2353866"/>
            <a:ext cx="2427208" cy="211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961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Independent Variable(s)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5532"/>
          </a:xfrm>
        </p:spPr>
        <p:txBody>
          <a:bodyPr>
            <a:normAutofit/>
          </a:bodyPr>
          <a:lstStyle/>
          <a:p>
            <a:r>
              <a:rPr lang="en-US" dirty="0" smtClean="0"/>
              <a:t>HTS </a:t>
            </a:r>
            <a:r>
              <a:rPr lang="en-US" dirty="0" smtClean="0"/>
              <a:t>tests the </a:t>
            </a:r>
            <a:r>
              <a:rPr lang="en-US" dirty="0" smtClean="0"/>
              <a:t>activity of a molecule – the molecule is our “independent variable”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Need to describe the molecular structure</a:t>
            </a:r>
          </a:p>
          <a:p>
            <a:pPr lvl="1"/>
            <a:r>
              <a:rPr lang="en-US" dirty="0" smtClean="0"/>
              <a:t>Various discrete or real-valued descriptors </a:t>
            </a:r>
          </a:p>
          <a:p>
            <a:pPr lvl="1"/>
            <a:r>
              <a:rPr lang="en-US" dirty="0" smtClean="0"/>
              <a:t>Surfaces (3D)</a:t>
            </a:r>
          </a:p>
          <a:p>
            <a:pPr lvl="1"/>
            <a:r>
              <a:rPr lang="en-US" dirty="0" smtClean="0"/>
              <a:t>Binary fingerprints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578082"/>
              </p:ext>
            </p:extLst>
          </p:nvPr>
        </p:nvGraphicFramePr>
        <p:xfrm>
          <a:off x="2183338" y="2811009"/>
          <a:ext cx="4579794" cy="7632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9" name="Equation" r:id="rId3" imgW="1447800" imgH="241300" progId="Equation.3">
                  <p:embed/>
                </p:oleObj>
              </mc:Choice>
              <mc:Fallback>
                <p:oleObj name="Equation" r:id="rId3" imgW="14478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338" y="2811009"/>
                        <a:ext cx="4579794" cy="7632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129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 Representation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3886200"/>
            <a:ext cx="8229600" cy="2971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Lots of types of </a:t>
            </a:r>
            <a:r>
              <a:rPr lang="en-US" dirty="0" err="1"/>
              <a:t>ﬁngerprints</a:t>
            </a:r>
            <a:r>
              <a:rPr lang="en-US" dirty="0" smtClean="0"/>
              <a:t> </a:t>
            </a:r>
          </a:p>
          <a:p>
            <a:r>
              <a:rPr lang="en-US" dirty="0" smtClean="0"/>
              <a:t>Indicates </a:t>
            </a:r>
            <a:r>
              <a:rPr lang="en-US" dirty="0"/>
              <a:t>the presence or absence of a structural </a:t>
            </a:r>
            <a:r>
              <a:rPr lang="en-US" dirty="0" smtClean="0"/>
              <a:t>feature </a:t>
            </a:r>
          </a:p>
          <a:p>
            <a:r>
              <a:rPr lang="en-US" dirty="0" smtClean="0"/>
              <a:t>Length </a:t>
            </a:r>
            <a:r>
              <a:rPr lang="en-US" dirty="0"/>
              <a:t>can vary from 166 to 4096 bits or more</a:t>
            </a:r>
            <a:r>
              <a:rPr lang="en-US" dirty="0" smtClean="0"/>
              <a:t> </a:t>
            </a:r>
          </a:p>
          <a:p>
            <a:r>
              <a:rPr lang="en-US" dirty="0" smtClean="0"/>
              <a:t>Fingerprints </a:t>
            </a:r>
            <a:r>
              <a:rPr lang="en-US" dirty="0"/>
              <a:t>usually compared using the Tanimoto metric</a:t>
            </a:r>
          </a:p>
        </p:txBody>
      </p:sp>
      <p:pic>
        <p:nvPicPr>
          <p:cNvPr id="5" name="Picture 4" descr="fp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300" y="1448059"/>
            <a:ext cx="4330700" cy="220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594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I Use Them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9911"/>
          </a:xfrm>
        </p:spPr>
        <p:txBody>
          <a:bodyPr>
            <a:normAutofit/>
          </a:bodyPr>
          <a:lstStyle/>
          <a:p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Given a potent active molecule, find similar ones (or dissimilar, but also potent)</a:t>
            </a:r>
          </a:p>
          <a:p>
            <a:r>
              <a:rPr lang="en-US" dirty="0" smtClean="0"/>
              <a:t>Prediction</a:t>
            </a:r>
          </a:p>
          <a:p>
            <a:pPr lvl="1"/>
            <a:r>
              <a:rPr lang="en-US" dirty="0" smtClean="0"/>
              <a:t>Given a set of active &amp; inactive molecules build a model to predict which members from a large collection will be active</a:t>
            </a:r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Given a set of molecules, do they cluster into structurally different groups?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507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Fingerprints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69783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fingerprint</a:t>
            </a:r>
            <a:r>
              <a:rPr lang="en-US" dirty="0" smtClean="0"/>
              <a:t> package supports I/O, manipulation, similarity methods, and various utility methods</a:t>
            </a:r>
          </a:p>
          <a:p>
            <a:r>
              <a:rPr lang="en-US" dirty="0" smtClean="0"/>
              <a:t>A fingerprint is a S4 object</a:t>
            </a:r>
          </a:p>
          <a:p>
            <a:pPr lvl="1"/>
            <a:r>
              <a:rPr lang="en-US" dirty="0" smtClean="0"/>
              <a:t>Create them manually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Read them in from files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55840" y="4453309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/>
              </a:rPr>
              <a:t>new("fingerprint", 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nbit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1024, 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bits = </a:t>
            </a:r>
            <a:r>
              <a:rPr lang="en-US" dirty="0" smtClean="0">
                <a:solidFill>
                  <a:schemeClr val="bg1"/>
                </a:solidFill>
                <a:latin typeface="Courier New"/>
              </a:rPr>
              <a:t>c(1,4,5,100,200))</a:t>
            </a:r>
            <a:endParaRPr lang="en-US" dirty="0">
              <a:solidFill>
                <a:schemeClr val="bg1"/>
              </a:solidFill>
              <a:latin typeface="Courier New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55840" y="5906712"/>
            <a:ext cx="818690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  <a:latin typeface="Courier New"/>
              </a:rPr>
              <a:t>fp.read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('data/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cdk.fp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', size=1024, lf=</a:t>
            </a:r>
            <a:r>
              <a:rPr lang="en-US" dirty="0" err="1">
                <a:solidFill>
                  <a:schemeClr val="bg1"/>
                </a:solidFill>
                <a:latin typeface="Courier New"/>
              </a:rPr>
              <a:t>cdk.lf</a:t>
            </a:r>
            <a:r>
              <a:rPr lang="en-US" dirty="0">
                <a:solidFill>
                  <a:schemeClr val="bg1"/>
                </a:solidFill>
                <a:latin typeface="Courier New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648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Fingerprints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can also generate fingerprints from chemical structures using the </a:t>
            </a:r>
            <a:r>
              <a:rPr lang="en-US" dirty="0" smtClean="0">
                <a:hlinkClick r:id="rId2"/>
              </a:rPr>
              <a:t>rcdk</a:t>
            </a:r>
            <a:r>
              <a:rPr lang="en-US" dirty="0" smtClean="0"/>
              <a:t> </a:t>
            </a:r>
            <a:r>
              <a:rPr lang="en-US" dirty="0" smtClean="0"/>
              <a:t>package</a:t>
            </a:r>
          </a:p>
          <a:p>
            <a:r>
              <a:rPr lang="en-US" dirty="0" smtClean="0"/>
              <a:t>If </a:t>
            </a:r>
            <a:r>
              <a:rPr lang="en-US" dirty="0" smtClean="0"/>
              <a:t>you’re not doing cheminformatics you can read in your own FP data by implementing a line reader</a:t>
            </a:r>
            <a:endParaRPr lang="en-US" dirty="0" smtClean="0">
              <a:latin typeface="Courier"/>
            </a:endParaRPr>
          </a:p>
          <a:p>
            <a:pPr lvl="1"/>
            <a:r>
              <a:rPr lang="en-US" dirty="0" smtClean="0"/>
              <a:t>See </a:t>
            </a:r>
            <a:r>
              <a:rPr lang="en-US" dirty="0" err="1" smtClean="0">
                <a:latin typeface="Courier"/>
              </a:rPr>
              <a:t>cdk.lf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moe.lf</a:t>
            </a:r>
            <a:r>
              <a:rPr lang="en-US" dirty="0" smtClean="0">
                <a:latin typeface="Courier"/>
              </a:rPr>
              <a:t>, </a:t>
            </a:r>
            <a:r>
              <a:rPr lang="en-US" dirty="0" err="1" smtClean="0">
                <a:latin typeface="Courier"/>
              </a:rPr>
              <a:t>bci.lf</a:t>
            </a:r>
            <a:endParaRPr lang="en-US" dirty="0" smtClean="0">
              <a:latin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</a:endParaRPr>
          </a:p>
          <a:p>
            <a:endParaRPr lang="en-US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47152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2192</TotalTime>
  <Words>1518</Words>
  <Application>Microsoft Macintosh PowerPoint</Application>
  <PresentationFormat>On-screen Show (4:3)</PresentationFormat>
  <Paragraphs>205</Paragraphs>
  <Slides>27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Office Theme</vt:lpstr>
      <vt:lpstr>Equation</vt:lpstr>
      <vt:lpstr>Fingerprinting Chemical Structures</vt:lpstr>
      <vt:lpstr>High Throughput Screening</vt:lpstr>
      <vt:lpstr>Goal of HTS</vt:lpstr>
      <vt:lpstr>HTS Data Types</vt:lpstr>
      <vt:lpstr>Independent Variable(s)</vt:lpstr>
      <vt:lpstr>Fingerprint Representation</vt:lpstr>
      <vt:lpstr>What Can I Use Them For?</vt:lpstr>
      <vt:lpstr>Fingerprints in R</vt:lpstr>
      <vt:lpstr>Getting Fingerprints</vt:lpstr>
      <vt:lpstr>Random Fingerprints</vt:lpstr>
      <vt:lpstr>Random Fingerprints</vt:lpstr>
      <vt:lpstr>Compare Similarity Metrics</vt:lpstr>
      <vt:lpstr>Predicting with Fingerprints</vt:lpstr>
      <vt:lpstr>Predicting with Fingerprints</vt:lpstr>
      <vt:lpstr>Predicting with Fingerprints</vt:lpstr>
      <vt:lpstr>Predicting with Fingerprints</vt:lpstr>
      <vt:lpstr>Clustering with Fingerprints</vt:lpstr>
      <vt:lpstr>Comparing Data Sets </vt:lpstr>
      <vt:lpstr>Comparing Data Sets </vt:lpstr>
      <vt:lpstr>Bit Spectrum</vt:lpstr>
      <vt:lpstr>Bit Spectrum</vt:lpstr>
      <vt:lpstr>Explaining Poor Model Performance</vt:lpstr>
      <vt:lpstr>Summary</vt:lpstr>
      <vt:lpstr>PowerPoint Presentation</vt:lpstr>
      <vt:lpstr>Comparing Clusterings</vt:lpstr>
      <vt:lpstr>Comparing Clusterings</vt:lpstr>
      <vt:lpstr>Comparing Clusterings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Rajarshi Guha</dc:creator>
  <cp:lastModifiedBy>Rajarshi Guha</cp:lastModifiedBy>
  <cp:revision>134</cp:revision>
  <dcterms:created xsi:type="dcterms:W3CDTF">2014-09-01T00:01:00Z</dcterms:created>
  <dcterms:modified xsi:type="dcterms:W3CDTF">2014-09-09T13:22:08Z</dcterms:modified>
</cp:coreProperties>
</file>

<file path=docProps/thumbnail.jpeg>
</file>